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1072" r:id="rId3"/>
    <p:sldId id="1073" r:id="rId4"/>
    <p:sldId id="1074" r:id="rId5"/>
    <p:sldId id="1075" r:id="rId6"/>
    <p:sldId id="1076" r:id="rId7"/>
    <p:sldId id="1081" r:id="rId8"/>
    <p:sldId id="1077" r:id="rId9"/>
    <p:sldId id="1078" r:id="rId10"/>
    <p:sldId id="1079" r:id="rId11"/>
    <p:sldId id="1080" r:id="rId12"/>
    <p:sldId id="1082" r:id="rId13"/>
    <p:sldId id="1083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현대하모니 B" panose="02020603020101020101" pitchFamily="18" charset="-127"/>
      <p:regular r:id="rId19"/>
    </p:embeddedFont>
    <p:embeddedFont>
      <p:font typeface="현대하모니 L" panose="02020603020101020101" pitchFamily="18" charset="-127"/>
      <p:regular r:id="rId20"/>
    </p:embeddedFont>
    <p:embeddedFont>
      <p:font typeface="현대하모니 M" panose="020206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8855E2-CC53-0848-E46F-924B89AB996A}" name="송태웅" initials="송" userId="S::21700384@handong.edu::299db977-31b8-4373-94f4-ec0ae4568f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B9A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1529" autoAdjust="0"/>
  </p:normalViewPr>
  <p:slideViewPr>
    <p:cSldViewPr snapToGrid="0">
      <p:cViewPr varScale="1">
        <p:scale>
          <a:sx n="93" d="100"/>
          <a:sy n="93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C0930F-ABFB-4F49-9F82-3264384E9F4C}" type="datetimeFigureOut">
              <a:rPr lang="ko-KR" altLang="en-US" smtClean="0"/>
              <a:pPr/>
              <a:t>2023-06-13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90D66C03-65B8-4F2D-830C-FA85B2018F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1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buFontTx/>
              <a:buNone/>
            </a:pPr>
            <a:endParaRPr kumimoji="1" lang="en-US" altLang="ko-KR" sz="1200" b="1" dirty="0">
              <a:solidFill>
                <a:srgbClr val="000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84D1-072C-4EDD-BA0E-7969FF708DF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8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3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301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962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93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66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D7533-666F-E591-6CCD-8BE5F9EA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325639-B0F2-01C9-E25D-A1B5B54F2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8B9DC-436F-BCAD-8A0E-26B38F0B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A1B67-718C-541D-6465-F32F1DF0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A203D-4AAF-B361-43DA-30199031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9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FCB1A-906F-BCE8-35C6-9446769E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AC0805-3EF1-40A5-3F9A-00DCE0F4D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DACB8-91EF-0773-8C33-04D582CE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A1498-126C-0240-6FFA-6FE49EF8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3EF21-01B9-874B-C628-845C8EC0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6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780397-0DA9-DB87-241D-989BA3478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75C404-ED53-CEC3-C9A8-A5E1E4A3E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E6634-F022-E5DB-7B0B-5DAE8184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15A68-E705-A193-DE6F-300899F1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553E5-228F-D6DB-D734-3E6FA3DB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13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2"/>
          <p:cNvSpPr>
            <a:spLocks noChangeShapeType="1"/>
          </p:cNvSpPr>
          <p:nvPr userDrawn="1"/>
        </p:nvSpPr>
        <p:spPr bwMode="auto">
          <a:xfrm>
            <a:off x="1545740" y="2571750"/>
            <a:ext cx="908293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Line 53"/>
          <p:cNvSpPr>
            <a:spLocks noChangeShapeType="1"/>
          </p:cNvSpPr>
          <p:nvPr userDrawn="1"/>
        </p:nvSpPr>
        <p:spPr bwMode="auto">
          <a:xfrm>
            <a:off x="1545740" y="1205317"/>
            <a:ext cx="908293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B781-9339-495F-BEA2-83C6617D7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058" y="6059360"/>
            <a:ext cx="982942" cy="7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6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22859" y="764704"/>
            <a:ext cx="11799279" cy="0"/>
          </a:xfrm>
          <a:prstGeom prst="line">
            <a:avLst/>
          </a:prstGeom>
          <a:noFill/>
          <a:ln w="28575">
            <a:solidFill>
              <a:srgbClr val="015B9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1" dirty="0">
              <a:solidFill>
                <a:prstClr val="black"/>
              </a:solidFill>
              <a:ea typeface="현대하모니 L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8521887-48D0-408B-81DB-311910E8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60" y="246981"/>
            <a:ext cx="9022913" cy="49006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26" name="Picture 2" descr="한동대학교 복지회 2021년 기업정보 | 회사소개, 근무환경, 복리후생 등 기업정보 제공 - 사람인">
            <a:extLst>
              <a:ext uri="{FF2B5EF4-FFF2-40B4-BE49-F238E27FC236}">
                <a16:creationId xmlns:a16="http://schemas.microsoft.com/office/drawing/2014/main" id="{710018F4-B655-43C8-83DA-56253008A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2" y="6493662"/>
            <a:ext cx="1273908" cy="3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52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F3657-7A9B-3F50-25AA-A2F8E9ED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7A80F-3CD7-ADEF-F139-4AA445D6A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66F2A-0E00-414F-D8C6-5684FBD8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B7AC3-8B59-E0BB-1140-6B32F110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0DCFB5-C2AF-819F-3994-B6F80E4C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5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520FE-0E20-37B5-5446-E3B2836C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1578-7B9C-DB2A-5F9C-D46FBDC73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76316-BC2C-2043-1951-E7CD1F04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D606A-D0C4-24EE-2D43-0EF5DF50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6814D-F897-E55C-4004-4B7401DF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9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6D756-6FB6-34F8-05A0-EBBB6395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D404C-ECF5-8738-4B74-D543E25A6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9E84C8-A1B9-CB3C-F0BD-D33DB28E0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06019-5812-11FE-A2A4-728BC6E9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1ABE7-3189-92CA-361D-CBA70FEA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B9C55-B665-7540-9B80-FCB6FB3A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08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88800-08A9-85D6-8DFC-CD18FF86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02DB8-9534-B0E1-A735-DAD58656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5B6D82-A032-9BBD-A165-9998002C1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CCE5E1-5F2F-A543-857E-7DECBB600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983670-1383-188E-269E-822E2FC5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6F9181-6027-F86C-8822-D41B9202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6CDEB-6B22-DB27-770F-60BD64CF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FFAF0-9C0F-7A7A-ADDE-8CFF7F68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0F9C5-1ABC-D56D-7293-9993F248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BD18F1-D6F1-FA76-7655-FDE640B9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52AAD0-CF88-54F1-14DE-3864351B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20798-F228-D610-CE03-096AA2AE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9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473D-1D80-09A2-2984-C9A4AA1F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FDB0C8-F4BF-3498-E1D5-71E3F45D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E1A542-A112-16B0-4C41-0070105F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0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E93D-4AE9-C854-D891-B69294A0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0B4F4-17AB-F263-BC38-9E7B1EE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FB7177-F04A-93F8-0B6C-FC696BCD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2EC30F-CBF4-95E0-10CA-47247636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19F66-0877-4906-D689-459636E0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DAC3E-9F5A-23F4-90C1-042A3839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3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43CC1-0BAA-87E3-EB81-9E0A6F88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128D51-A4A7-1262-5AB3-3E2FE4D4E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D1BF75-50AA-65EF-498A-E5504264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7F1E6-6954-7AB3-4B24-0EAF39B9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43998B-56B0-7929-DF65-98E0B9FD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712FF-AC5B-91CC-12EF-8437124F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1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E4792F-A563-5EB9-5ADF-19A4DBEE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8DE4D-DEAE-D0F9-9B1E-340914C11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0AE95-F269-341B-47CB-0A81F1A1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FDD723-832E-488C-90C7-DC8DEC9A9387}" type="datetimeFigureOut">
              <a:rPr lang="ko-KR" altLang="en-US" smtClean="0"/>
              <a:pPr/>
              <a:t>2023-06-13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3880E-7B72-5152-C88B-6082164EE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32456-40AD-2481-54C0-E80CFCFC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EA9987D3-25B1-4FF7-B247-0EE4CCD0B6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9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50"/>
          <p:cNvSpPr txBox="1">
            <a:spLocks noChangeArrowheads="1"/>
          </p:cNvSpPr>
          <p:nvPr/>
        </p:nvSpPr>
        <p:spPr bwMode="auto">
          <a:xfrm>
            <a:off x="2024351" y="1349186"/>
            <a:ext cx="8142607" cy="98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28" tIns="47862" rIns="95728" bIns="47862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fontAlgn="base" latinLnBrk="0">
              <a:lnSpc>
                <a:spcPct val="1500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IAIA</a:t>
            </a:r>
            <a:r>
              <a:rPr lang="ko-KR" altLang="en-US" sz="44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44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Final Project</a:t>
            </a:r>
            <a:endParaRPr lang="ko-KR" altLang="en-US" sz="44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77D13-D900-708C-F7D2-3991C4C4FD5A}"/>
              </a:ext>
            </a:extLst>
          </p:cNvPr>
          <p:cNvSpPr txBox="1"/>
          <p:nvPr/>
        </p:nvSpPr>
        <p:spPr>
          <a:xfrm>
            <a:off x="1550126" y="2926080"/>
            <a:ext cx="9109165" cy="52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ShoeBot</a:t>
            </a:r>
            <a:r>
              <a:rPr lang="en-US" altLang="ko-KR" sz="2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: automated shoes organizing system</a:t>
            </a:r>
            <a:endParaRPr lang="ko-KR" altLang="en-US" sz="2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14510-71FF-EF92-BB72-951820056174}"/>
              </a:ext>
            </a:extLst>
          </p:cNvPr>
          <p:cNvSpPr txBox="1"/>
          <p:nvPr/>
        </p:nvSpPr>
        <p:spPr>
          <a:xfrm>
            <a:off x="4431673" y="4003833"/>
            <a:ext cx="3327961" cy="21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2023.06.14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Prof. Young-</a:t>
            </a:r>
            <a:r>
              <a:rPr lang="en-US" altLang="ko-KR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keun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Kim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21700435 Tae-</a:t>
            </a:r>
            <a:r>
              <a:rPr lang="en-US" altLang="ko-KR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Gyun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Yang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21800773 Min-Woong Han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21901057 Jun-Young Choi</a:t>
            </a:r>
          </a:p>
        </p:txBody>
      </p:sp>
    </p:spTree>
    <p:extLst>
      <p:ext uri="{BB962C8B-B14F-4D97-AF65-F5344CB8AC3E}">
        <p14:creationId xmlns:p14="http://schemas.microsoft.com/office/powerpoint/2010/main" val="138535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A1DF3-3203-62A8-9B1E-1D8FEE55D0D3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구현 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1D8148-4DF7-547B-C0E1-4713C97E36AB}"/>
              </a:ext>
            </a:extLst>
          </p:cNvPr>
          <p:cNvGrpSpPr/>
          <p:nvPr/>
        </p:nvGrpSpPr>
        <p:grpSpPr>
          <a:xfrm>
            <a:off x="263781" y="911980"/>
            <a:ext cx="10945325" cy="5530068"/>
            <a:chOff x="263781" y="983899"/>
            <a:chExt cx="10945325" cy="55300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D564E-6671-35A0-7E60-6955E0EAFEA1}"/>
                </a:ext>
              </a:extLst>
            </p:cNvPr>
            <p:cNvGrpSpPr/>
            <p:nvPr/>
          </p:nvGrpSpPr>
          <p:grpSpPr>
            <a:xfrm>
              <a:off x="263781" y="1361847"/>
              <a:ext cx="10945325" cy="5152120"/>
              <a:chOff x="150765" y="1519291"/>
              <a:chExt cx="10945325" cy="5338709"/>
            </a:xfrm>
          </p:grpSpPr>
          <p:pic>
            <p:nvPicPr>
              <p:cNvPr id="2" name="신발넣기 2배속">
                <a:hlinkClick r:id="" action="ppaction://media"/>
                <a:extLst>
                  <a:ext uri="{FF2B5EF4-FFF2-40B4-BE49-F238E27FC236}">
                    <a16:creationId xmlns:a16="http://schemas.microsoft.com/office/drawing/2014/main" id="{B17278ED-58A3-E3E1-ECD0-443FD8B75EEE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263781" y="1581578"/>
                <a:ext cx="10626826" cy="5276422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43B5789-7B51-4127-198E-8A3164C4CD1F}"/>
                  </a:ext>
                </a:extLst>
              </p:cNvPr>
              <p:cNvSpPr/>
              <p:nvPr/>
            </p:nvSpPr>
            <p:spPr>
              <a:xfrm>
                <a:off x="150765" y="1519291"/>
                <a:ext cx="10945325" cy="150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3D40D77-070D-9058-3A11-B22BC1C8C2D2}"/>
                  </a:ext>
                </a:extLst>
              </p:cNvPr>
              <p:cNvSpPr/>
              <p:nvPr/>
            </p:nvSpPr>
            <p:spPr>
              <a:xfrm flipH="1" flipV="1">
                <a:off x="247171" y="1581578"/>
                <a:ext cx="45719" cy="5965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F543763F-FE0C-DBB9-9423-10FADB788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81" y="983899"/>
              <a:ext cx="3162936" cy="432048"/>
            </a:xfrm>
            <a:prstGeom prst="roundRect">
              <a:avLst/>
            </a:prstGeom>
            <a:solidFill>
              <a:srgbClr val="015B9A"/>
            </a:solidFill>
            <a:ln w="3175" cap="flat" cmpd="sng" algn="ctr">
              <a:noFill/>
              <a:prstDash val="solid"/>
            </a:ln>
            <a:effectLst>
              <a:outerShdw blurRad="381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18000" rIns="36000" bIns="36000" anchor="ctr"/>
            <a:lstStyle/>
            <a:p>
              <a:pPr algn="ctr"/>
              <a:r>
                <a:rPr lang="ko-KR" altLang="en-US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  <a:cs typeface="함초롬바탕" panose="02030604000101010101" pitchFamily="18" charset="-127"/>
                </a:rPr>
                <a:t>신발 넣기 구현</a:t>
              </a:r>
              <a:endPara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278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241B28-EAC9-D65F-D75A-0B6DDA887584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구현 결과</a:t>
            </a:r>
          </a:p>
        </p:txBody>
      </p:sp>
      <p:pic>
        <p:nvPicPr>
          <p:cNvPr id="9" name="신발빼기 2배속">
            <a:hlinkClick r:id="" action="ppaction://media"/>
            <a:extLst>
              <a:ext uri="{FF2B5EF4-FFF2-40B4-BE49-F238E27FC236}">
                <a16:creationId xmlns:a16="http://schemas.microsoft.com/office/drawing/2014/main" id="{0CF816ED-2DC1-0942-DFE5-59CD2BA6A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677" y="1309166"/>
            <a:ext cx="10387172" cy="518410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7EB0693-90D1-33DC-FE39-44F3A4B1F521}"/>
              </a:ext>
            </a:extLst>
          </p:cNvPr>
          <p:cNvGrpSpPr/>
          <p:nvPr/>
        </p:nvGrpSpPr>
        <p:grpSpPr>
          <a:xfrm>
            <a:off x="256855" y="901705"/>
            <a:ext cx="10996051" cy="1009630"/>
            <a:chOff x="213055" y="1055817"/>
            <a:chExt cx="10996051" cy="100963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850B45-C663-53BD-5819-525A5BBD9986}"/>
                </a:ext>
              </a:extLst>
            </p:cNvPr>
            <p:cNvSpPr/>
            <p:nvPr/>
          </p:nvSpPr>
          <p:spPr>
            <a:xfrm>
              <a:off x="263781" y="1402943"/>
              <a:ext cx="10945325" cy="145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AEC8A7-8F19-B353-AB84-4EFD1387B265}"/>
                </a:ext>
              </a:extLst>
            </p:cNvPr>
            <p:cNvSpPr/>
            <p:nvPr/>
          </p:nvSpPr>
          <p:spPr>
            <a:xfrm flipH="1" flipV="1">
              <a:off x="213055" y="1489753"/>
              <a:ext cx="45719" cy="575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A17C6119-C285-8422-2A4E-DD1213A9F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07" y="1055817"/>
              <a:ext cx="3162936" cy="432048"/>
            </a:xfrm>
            <a:prstGeom prst="roundRect">
              <a:avLst/>
            </a:prstGeom>
            <a:solidFill>
              <a:srgbClr val="015B9A"/>
            </a:solidFill>
            <a:ln w="3175" cap="flat" cmpd="sng" algn="ctr">
              <a:noFill/>
              <a:prstDash val="solid"/>
            </a:ln>
            <a:effectLst>
              <a:outerShdw blurRad="381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18000" rIns="36000" bIns="36000" anchor="ctr"/>
            <a:lstStyle/>
            <a:p>
              <a:pPr algn="ctr"/>
              <a:r>
                <a:rPr lang="ko-KR" altLang="en-US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  <a:cs typeface="함초롬바탕" panose="02030604000101010101" pitchFamily="18" charset="-127"/>
                </a:rPr>
                <a:t>신발 빼기 구현</a:t>
              </a:r>
              <a:endPara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28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99F028-A7CF-AC89-9E42-6DE45535F46F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결과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B70C1964-85AD-8C1C-31EB-8A0FF01212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1019645"/>
                  </p:ext>
                </p:extLst>
              </p:nvPr>
            </p:nvGraphicFramePr>
            <p:xfrm>
              <a:off x="650935" y="2772401"/>
              <a:ext cx="9294448" cy="253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3612">
                      <a:extLst>
                        <a:ext uri="{9D8B030D-6E8A-4147-A177-3AD203B41FA5}">
                          <a16:colId xmlns:a16="http://schemas.microsoft.com/office/drawing/2014/main" val="2018653029"/>
                        </a:ext>
                      </a:extLst>
                    </a:gridCol>
                    <a:gridCol w="2323612">
                      <a:extLst>
                        <a:ext uri="{9D8B030D-6E8A-4147-A177-3AD203B41FA5}">
                          <a16:colId xmlns:a16="http://schemas.microsoft.com/office/drawing/2014/main" val="1056278293"/>
                        </a:ext>
                      </a:extLst>
                    </a:gridCol>
                    <a:gridCol w="2323612">
                      <a:extLst>
                        <a:ext uri="{9D8B030D-6E8A-4147-A177-3AD203B41FA5}">
                          <a16:colId xmlns:a16="http://schemas.microsoft.com/office/drawing/2014/main" val="415614814"/>
                        </a:ext>
                      </a:extLst>
                    </a:gridCol>
                    <a:gridCol w="2323612">
                      <a:extLst>
                        <a:ext uri="{9D8B030D-6E8A-4147-A177-3AD203B41FA5}">
                          <a16:colId xmlns:a16="http://schemas.microsoft.com/office/drawing/2014/main" val="1819418824"/>
                        </a:ext>
                      </a:extLst>
                    </a:gridCol>
                  </a:tblGrid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신발 넣는 동작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신발 빼는 동작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카메라 인식률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284477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0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614226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1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23855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2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3279307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3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688336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4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764261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5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77543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B70C1964-85AD-8C1C-31EB-8A0FF01212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1019645"/>
                  </p:ext>
                </p:extLst>
              </p:nvPr>
            </p:nvGraphicFramePr>
            <p:xfrm>
              <a:off x="650935" y="2772401"/>
              <a:ext cx="9294448" cy="253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23612">
                      <a:extLst>
                        <a:ext uri="{9D8B030D-6E8A-4147-A177-3AD203B41FA5}">
                          <a16:colId xmlns:a16="http://schemas.microsoft.com/office/drawing/2014/main" val="2018653029"/>
                        </a:ext>
                      </a:extLst>
                    </a:gridCol>
                    <a:gridCol w="2323612">
                      <a:extLst>
                        <a:ext uri="{9D8B030D-6E8A-4147-A177-3AD203B41FA5}">
                          <a16:colId xmlns:a16="http://schemas.microsoft.com/office/drawing/2014/main" val="1056278293"/>
                        </a:ext>
                      </a:extLst>
                    </a:gridCol>
                    <a:gridCol w="2323612">
                      <a:extLst>
                        <a:ext uri="{9D8B030D-6E8A-4147-A177-3AD203B41FA5}">
                          <a16:colId xmlns:a16="http://schemas.microsoft.com/office/drawing/2014/main" val="415614814"/>
                        </a:ext>
                      </a:extLst>
                    </a:gridCol>
                    <a:gridCol w="2323612">
                      <a:extLst>
                        <a:ext uri="{9D8B030D-6E8A-4147-A177-3AD203B41FA5}">
                          <a16:colId xmlns:a16="http://schemas.microsoft.com/office/drawing/2014/main" val="1819418824"/>
                        </a:ext>
                      </a:extLst>
                    </a:gridCol>
                  </a:tblGrid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신발 넣는 동작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신발 빼는 동작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카메라 인식률</a:t>
                          </a: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284477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0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525" t="-103390" r="-200787" b="-5237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03390" r="-100262" b="-523729"/>
                          </a:stretch>
                        </a:blipFill>
                      </a:tcPr>
                    </a:tc>
                    <a:tc rowSpan="6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87" t="-17039" r="-525" b="-2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14226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1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525" t="-200000" r="-200787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200000" r="-100262" b="-41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23855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2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525" t="-300000" r="-200787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300000" r="-100262" b="-31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3279307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3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525" t="-400000" r="-200787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400000" r="-100262" b="-21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688336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4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525" t="-508475" r="-200787" b="-1186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508475" r="-100262" b="-11864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764261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5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525" t="-598333" r="-200787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598333" r="-100262" b="-16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77543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AutoShape 2">
            <a:extLst>
              <a:ext uri="{FF2B5EF4-FFF2-40B4-BE49-F238E27FC236}">
                <a16:creationId xmlns:a16="http://schemas.microsoft.com/office/drawing/2014/main" id="{EE2AEFFB-5B6C-9B7D-11C5-8FFAB644F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07" y="901705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성능 분석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BEA6D-9BAA-3844-6845-3173425AF05B}"/>
              </a:ext>
            </a:extLst>
          </p:cNvPr>
          <p:cNvSpPr txBox="1"/>
          <p:nvPr/>
        </p:nvSpPr>
        <p:spPr>
          <a:xfrm>
            <a:off x="263781" y="1415947"/>
            <a:ext cx="10020652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신발칸에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대해 총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번의 신발 넣는 동작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빼는 동작을 수행하고 성능 분석을 진행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카메라의 인식 정확도에 대한 분석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 지표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성공률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[%]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4CA9142-43C3-E934-535F-93F630C814A2}"/>
              </a:ext>
            </a:extLst>
          </p:cNvPr>
          <p:cNvCxnSpPr>
            <a:cxnSpLocks/>
          </p:cNvCxnSpPr>
          <p:nvPr/>
        </p:nvCxnSpPr>
        <p:spPr>
          <a:xfrm>
            <a:off x="650935" y="2772401"/>
            <a:ext cx="2306510" cy="336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3D3E0BA-D8F6-40E4-E079-1E00C0CA0957}"/>
              </a:ext>
            </a:extLst>
          </p:cNvPr>
          <p:cNvSpPr/>
          <p:nvPr/>
        </p:nvSpPr>
        <p:spPr>
          <a:xfrm rot="5400000">
            <a:off x="4969152" y="5232791"/>
            <a:ext cx="451869" cy="870393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59986B-458B-C0FC-B7E1-D047C851AFD9}"/>
              </a:ext>
            </a:extLst>
          </p:cNvPr>
          <p:cNvSpPr txBox="1"/>
          <p:nvPr/>
        </p:nvSpPr>
        <p:spPr>
          <a:xfrm>
            <a:off x="263781" y="6023974"/>
            <a:ext cx="10020652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정확도 높은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joint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명령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&amp;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정적인 상황에서의 딥러닝 기술 적용에 따른 높은 정확도 달성</a:t>
            </a:r>
          </a:p>
        </p:txBody>
      </p:sp>
    </p:spTree>
    <p:extLst>
      <p:ext uri="{BB962C8B-B14F-4D97-AF65-F5344CB8AC3E}">
        <p14:creationId xmlns:p14="http://schemas.microsoft.com/office/powerpoint/2010/main" val="102446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CD1087-6E16-36A3-F2B1-945459513403}"/>
              </a:ext>
            </a:extLst>
          </p:cNvPr>
          <p:cNvSpPr txBox="1"/>
          <p:nvPr/>
        </p:nvSpPr>
        <p:spPr>
          <a:xfrm>
            <a:off x="746667" y="2992887"/>
            <a:ext cx="10020652" cy="87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4884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83E885F-1815-AF25-405A-949DF6DC0AD8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문제 정의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8304149-7C1D-FB09-FFC4-9315ACBC5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배경 및 제안 내용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9D8E62-FE89-DB4A-8156-9E201F585D9A}"/>
              </a:ext>
            </a:extLst>
          </p:cNvPr>
          <p:cNvGrpSpPr/>
          <p:nvPr/>
        </p:nvGrpSpPr>
        <p:grpSpPr>
          <a:xfrm>
            <a:off x="422745" y="1650134"/>
            <a:ext cx="4704059" cy="3922921"/>
            <a:chOff x="422745" y="1650134"/>
            <a:chExt cx="4406109" cy="37280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A1A3D6-2476-1401-D747-E01403E0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745" y="1650134"/>
              <a:ext cx="4406109" cy="33045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D2A36-543B-76DE-96EC-8B00A75752FB}"/>
                </a:ext>
              </a:extLst>
            </p:cNvPr>
            <p:cNvSpPr txBox="1"/>
            <p:nvPr/>
          </p:nvSpPr>
          <p:spPr>
            <a:xfrm>
              <a:off x="422745" y="5085708"/>
              <a:ext cx="4406109" cy="292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[ </a:t>
              </a:r>
              <a:r>
                <a:rPr lang="ko-KR" altLang="en-US" sz="1400" b="1" dirty="0"/>
                <a:t>출처 </a:t>
              </a:r>
              <a:r>
                <a:rPr lang="en-US" altLang="ko-KR" sz="1400" b="1" dirty="0"/>
                <a:t>:</a:t>
              </a:r>
              <a:r>
                <a:rPr lang="ko-KR" altLang="en-US" sz="1400" b="1" dirty="0"/>
                <a:t> 어느 랩실 신발장 </a:t>
              </a:r>
              <a:r>
                <a:rPr lang="en-US" altLang="ko-KR" sz="1400" b="1" dirty="0"/>
                <a:t>]</a:t>
              </a:r>
              <a:endParaRPr lang="ko-KR" altLang="en-US" sz="1400" b="1" dirty="0"/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10E279-9CAF-AA14-FFA3-AF2D368DF3DB}"/>
              </a:ext>
            </a:extLst>
          </p:cNvPr>
          <p:cNvCxnSpPr>
            <a:cxnSpLocks/>
          </p:cNvCxnSpPr>
          <p:nvPr/>
        </p:nvCxnSpPr>
        <p:spPr>
          <a:xfrm>
            <a:off x="5270643" y="942802"/>
            <a:ext cx="0" cy="54477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C6CBF5-6706-300C-5181-C5D208E0EA10}"/>
              </a:ext>
            </a:extLst>
          </p:cNvPr>
          <p:cNvGrpSpPr/>
          <p:nvPr/>
        </p:nvGrpSpPr>
        <p:grpSpPr>
          <a:xfrm>
            <a:off x="3740124" y="1650134"/>
            <a:ext cx="8342285" cy="4154811"/>
            <a:chOff x="3750398" y="1370971"/>
            <a:chExt cx="8342285" cy="41548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003DB2-02C4-2AA2-A8C6-A02F2BC84A56}"/>
                </a:ext>
              </a:extLst>
            </p:cNvPr>
            <p:cNvGrpSpPr/>
            <p:nvPr/>
          </p:nvGrpSpPr>
          <p:grpSpPr>
            <a:xfrm>
              <a:off x="5448242" y="1370971"/>
              <a:ext cx="6644441" cy="2784638"/>
              <a:chOff x="5448241" y="2106202"/>
              <a:chExt cx="6644441" cy="278463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F79A94E-9BDB-326A-A9FD-8B5E816D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1223" y="2565369"/>
                <a:ext cx="1810069" cy="2109372"/>
              </a:xfrm>
              <a:prstGeom prst="rect">
                <a:avLst/>
              </a:prstGeom>
            </p:spPr>
          </p:pic>
          <p:pic>
            <p:nvPicPr>
              <p:cNvPr id="1028" name="Picture 4" descr="사용자 - 무료 상호 작용개 아이콘">
                <a:extLst>
                  <a:ext uri="{FF2B5EF4-FFF2-40B4-BE49-F238E27FC236}">
                    <a16:creationId xmlns:a16="http://schemas.microsoft.com/office/drawing/2014/main" id="{F375B50B-EB47-8E61-7B20-2C511A8D3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241" y="2972296"/>
                <a:ext cx="1295518" cy="1295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차세대 산업용 로봇, 협동 로봇의 부상 : 네이버 블로그">
                <a:extLst>
                  <a:ext uri="{FF2B5EF4-FFF2-40B4-BE49-F238E27FC236}">
                    <a16:creationId xmlns:a16="http://schemas.microsoft.com/office/drawing/2014/main" id="{F632AFB4-D0D6-D60E-89FE-FB686C7E0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1584" y="2349270"/>
                <a:ext cx="2541570" cy="2541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4230709F-A333-AD57-2764-293BC59FF0C6}"/>
                  </a:ext>
                </a:extLst>
              </p:cNvPr>
              <p:cNvCxnSpPr/>
              <p:nvPr/>
            </p:nvCxnSpPr>
            <p:spPr>
              <a:xfrm>
                <a:off x="6885826" y="3620055"/>
                <a:ext cx="6575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72682C5-26B1-3EB3-71D4-3DED2B47E0B9}"/>
                  </a:ext>
                </a:extLst>
              </p:cNvPr>
              <p:cNvCxnSpPr/>
              <p:nvPr/>
            </p:nvCxnSpPr>
            <p:spPr>
              <a:xfrm>
                <a:off x="9164977" y="3620055"/>
                <a:ext cx="6575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65A936B-0117-05BB-216A-3382ABCCDE05}"/>
                  </a:ext>
                </a:extLst>
              </p:cNvPr>
              <p:cNvSpPr/>
              <p:nvPr/>
            </p:nvSpPr>
            <p:spPr>
              <a:xfrm>
                <a:off x="5448241" y="2106202"/>
                <a:ext cx="6644441" cy="2784638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6D7B56-019B-1E23-3980-A736B2497B73}"/>
                </a:ext>
              </a:extLst>
            </p:cNvPr>
            <p:cNvSpPr txBox="1"/>
            <p:nvPr/>
          </p:nvSpPr>
          <p:spPr>
            <a:xfrm>
              <a:off x="3750398" y="3578294"/>
              <a:ext cx="4704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user</a:t>
              </a:r>
              <a:endParaRPr lang="ko-KR" altLang="en-US" sz="1400" b="1" dirty="0"/>
            </a:p>
          </p:txBody>
        </p:sp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9EF46CFC-EB9B-37CE-3BAF-8BAD146DC31A}"/>
                </a:ext>
              </a:extLst>
            </p:cNvPr>
            <p:cNvSpPr/>
            <p:nvPr/>
          </p:nvSpPr>
          <p:spPr>
            <a:xfrm rot="5400000">
              <a:off x="8370516" y="4227241"/>
              <a:ext cx="587439" cy="1001485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EE241-8AC0-42E9-CF7C-2B22F7B7E130}"/>
                </a:ext>
              </a:extLst>
            </p:cNvPr>
            <p:cNvSpPr txBox="1"/>
            <p:nvPr/>
          </p:nvSpPr>
          <p:spPr>
            <a:xfrm>
              <a:off x="5448242" y="5156450"/>
              <a:ext cx="6563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로봇팔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기반 자동화된 신발 수납 시스템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37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4D518D-85F5-CEE8-2792-60CEEE91662B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시스템 구조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8F96CA7-9221-B935-533D-F50BE7A1E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173210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하드웨어 구조도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97BDE-C695-48F0-9931-9ECD912D5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5" t="30263" r="23520" b="9662"/>
          <a:stretch/>
        </p:blipFill>
        <p:spPr>
          <a:xfrm>
            <a:off x="422745" y="1567941"/>
            <a:ext cx="4673237" cy="45818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33DE50-C997-0695-6940-335660F1AB3A}"/>
              </a:ext>
            </a:extLst>
          </p:cNvPr>
          <p:cNvSpPr/>
          <p:nvPr/>
        </p:nvSpPr>
        <p:spPr>
          <a:xfrm>
            <a:off x="422745" y="1643865"/>
            <a:ext cx="20225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116A15-0EF5-02B9-19CF-719D66A16B20}"/>
              </a:ext>
            </a:extLst>
          </p:cNvPr>
          <p:cNvSpPr/>
          <p:nvPr/>
        </p:nvSpPr>
        <p:spPr>
          <a:xfrm>
            <a:off x="422745" y="3129389"/>
            <a:ext cx="20225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89F23-BB3C-077D-3EBC-69ACA732A857}"/>
              </a:ext>
            </a:extLst>
          </p:cNvPr>
          <p:cNvSpPr/>
          <p:nvPr/>
        </p:nvSpPr>
        <p:spPr>
          <a:xfrm>
            <a:off x="422745" y="4588320"/>
            <a:ext cx="20225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3543F2-55F8-3444-4C41-25A584488A3E}"/>
              </a:ext>
            </a:extLst>
          </p:cNvPr>
          <p:cNvSpPr/>
          <p:nvPr/>
        </p:nvSpPr>
        <p:spPr>
          <a:xfrm>
            <a:off x="2907378" y="1643864"/>
            <a:ext cx="21886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8EA953-C058-D0AC-D440-56855C51488A}"/>
              </a:ext>
            </a:extLst>
          </p:cNvPr>
          <p:cNvSpPr/>
          <p:nvPr/>
        </p:nvSpPr>
        <p:spPr>
          <a:xfrm>
            <a:off x="2907378" y="3102795"/>
            <a:ext cx="21886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FA55BF-DEBE-452C-8809-CD80E46FF039}"/>
              </a:ext>
            </a:extLst>
          </p:cNvPr>
          <p:cNvSpPr/>
          <p:nvPr/>
        </p:nvSpPr>
        <p:spPr>
          <a:xfrm>
            <a:off x="2907378" y="4588320"/>
            <a:ext cx="21886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2C51D0-116D-CC15-2841-1FB9784B6945}"/>
              </a:ext>
            </a:extLst>
          </p:cNvPr>
          <p:cNvSpPr txBox="1"/>
          <p:nvPr/>
        </p:nvSpPr>
        <p:spPr>
          <a:xfrm>
            <a:off x="1160980" y="1721275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0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58D63-77F6-A3FC-4B21-D91116247864}"/>
              </a:ext>
            </a:extLst>
          </p:cNvPr>
          <p:cNvSpPr txBox="1"/>
          <p:nvPr/>
        </p:nvSpPr>
        <p:spPr>
          <a:xfrm>
            <a:off x="1160979" y="3226892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1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232515-81BA-5A65-641A-BAAF1E67B240}"/>
              </a:ext>
            </a:extLst>
          </p:cNvPr>
          <p:cNvSpPr txBox="1"/>
          <p:nvPr/>
        </p:nvSpPr>
        <p:spPr>
          <a:xfrm>
            <a:off x="1160979" y="4681313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2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7DC67-AC3D-C284-4B7D-324609FB9D04}"/>
              </a:ext>
            </a:extLst>
          </p:cNvPr>
          <p:cNvSpPr txBox="1"/>
          <p:nvPr/>
        </p:nvSpPr>
        <p:spPr>
          <a:xfrm>
            <a:off x="3768902" y="1717291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3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0883A-25A2-D0BE-A2B3-723ADECB87CD}"/>
              </a:ext>
            </a:extLst>
          </p:cNvPr>
          <p:cNvSpPr txBox="1"/>
          <p:nvPr/>
        </p:nvSpPr>
        <p:spPr>
          <a:xfrm>
            <a:off x="3756914" y="3171712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4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F3CEA-322C-FB75-0881-F5C2246F7207}"/>
              </a:ext>
            </a:extLst>
          </p:cNvPr>
          <p:cNvSpPr txBox="1"/>
          <p:nvPr/>
        </p:nvSpPr>
        <p:spPr>
          <a:xfrm>
            <a:off x="3786022" y="4681313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5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CDEEBE-84D1-B16C-BBD5-1D3D771725BB}"/>
              </a:ext>
            </a:extLst>
          </p:cNvPr>
          <p:cNvSpPr txBox="1"/>
          <p:nvPr/>
        </p:nvSpPr>
        <p:spPr>
          <a:xfrm>
            <a:off x="5239820" y="1443722"/>
            <a:ext cx="7438490" cy="165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신발장 별로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Index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지정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소프트웨어에서도 배정된 인덱스에 맞게 동작하도록 구성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인덱스에 해당하는 신발장의 신발 유무를 계속 업데이트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하기 위함</a:t>
            </a:r>
          </a:p>
        </p:txBody>
      </p:sp>
    </p:spTree>
    <p:extLst>
      <p:ext uri="{BB962C8B-B14F-4D97-AF65-F5344CB8AC3E}">
        <p14:creationId xmlns:p14="http://schemas.microsoft.com/office/powerpoint/2010/main" val="190833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441D3-2E53-7D45-CA90-29EA3BA95E85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시스템 구조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24D6393-633C-86AB-D834-8905268ED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하드웨어 구조도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3D31E2-A6A6-5988-790C-1778832F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44" y="1542407"/>
            <a:ext cx="6258673" cy="4694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9A6DD-F24E-970F-8AE1-1D645339DADE}"/>
              </a:ext>
            </a:extLst>
          </p:cNvPr>
          <p:cNvSpPr txBox="1"/>
          <p:nvPr/>
        </p:nvSpPr>
        <p:spPr>
          <a:xfrm>
            <a:off x="3277456" y="1885006"/>
            <a:ext cx="934947" cy="1063677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A3148-8C80-E18A-63C8-98759E13CE12}"/>
              </a:ext>
            </a:extLst>
          </p:cNvPr>
          <p:cNvSpPr txBox="1"/>
          <p:nvPr/>
        </p:nvSpPr>
        <p:spPr>
          <a:xfrm>
            <a:off x="4212403" y="2989929"/>
            <a:ext cx="1047966" cy="91939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75A87-18CF-9E8F-2B8C-0270AD60F264}"/>
              </a:ext>
            </a:extLst>
          </p:cNvPr>
          <p:cNvSpPr txBox="1"/>
          <p:nvPr/>
        </p:nvSpPr>
        <p:spPr>
          <a:xfrm>
            <a:off x="3220946" y="3490870"/>
            <a:ext cx="1238038" cy="91939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80885CD-2193-84CB-C7A0-A0463E450A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78326" y="220743"/>
            <a:ext cx="230867" cy="30976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86E270-87E2-7CE3-DD31-4B2D76DD44B4}"/>
              </a:ext>
            </a:extLst>
          </p:cNvPr>
          <p:cNvSpPr txBox="1"/>
          <p:nvPr/>
        </p:nvSpPr>
        <p:spPr>
          <a:xfrm>
            <a:off x="6955604" y="1374850"/>
            <a:ext cx="4613097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Microsoft life cam studio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사용자의 행동 여부 판단을 위해 활용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FE8C83C-F5B4-BACC-AA90-8A4ED3650E0D}"/>
              </a:ext>
            </a:extLst>
          </p:cNvPr>
          <p:cNvCxnSpPr>
            <a:cxnSpLocks/>
          </p:cNvCxnSpPr>
          <p:nvPr/>
        </p:nvCxnSpPr>
        <p:spPr>
          <a:xfrm flipV="1">
            <a:off x="4736385" y="2650015"/>
            <a:ext cx="2106204" cy="308639"/>
          </a:xfrm>
          <a:prstGeom prst="bentConnector3">
            <a:avLst>
              <a:gd name="adj1" fmla="val 122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4E10B1-25BE-9679-74DA-57778A0D7135}"/>
              </a:ext>
            </a:extLst>
          </p:cNvPr>
          <p:cNvSpPr txBox="1"/>
          <p:nvPr/>
        </p:nvSpPr>
        <p:spPr>
          <a:xfrm>
            <a:off x="6955604" y="2416844"/>
            <a:ext cx="4613097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아두이노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활용 시각적인 디스플레이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4-bit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tube module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RGB LED sensor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2A7A64-C741-B755-6817-ECDCBB3E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9009">
            <a:off x="11034770" y="3173420"/>
            <a:ext cx="893811" cy="502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0F2D076-07FF-B1FA-EC96-4CFA43FD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520" y="3002397"/>
            <a:ext cx="936650" cy="735813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B2B4FD-6138-CA71-C564-B20F0E05607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458984" y="3950565"/>
            <a:ext cx="2383605" cy="26968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75B842-A1D2-46FF-5780-85A547A0A356}"/>
              </a:ext>
            </a:extLst>
          </p:cNvPr>
          <p:cNvSpPr txBox="1"/>
          <p:nvPr/>
        </p:nvSpPr>
        <p:spPr>
          <a:xfrm>
            <a:off x="6976152" y="3950565"/>
            <a:ext cx="4613097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로봇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end effecter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결합부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제작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9974BD6-3867-97E7-0E87-F0972FC988FD}"/>
              </a:ext>
            </a:extLst>
          </p:cNvPr>
          <p:cNvGrpSpPr/>
          <p:nvPr/>
        </p:nvGrpSpPr>
        <p:grpSpPr>
          <a:xfrm>
            <a:off x="7094609" y="4616063"/>
            <a:ext cx="4387066" cy="1603653"/>
            <a:chOff x="7202183" y="4632759"/>
            <a:chExt cx="4387066" cy="160365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28E7751-1B77-9899-374F-C0C5CBC58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692" t="11090" r="9225" b="7179"/>
            <a:stretch/>
          </p:blipFill>
          <p:spPr>
            <a:xfrm>
              <a:off x="7202183" y="4660011"/>
              <a:ext cx="2183258" cy="1576401"/>
            </a:xfrm>
            <a:prstGeom prst="rect">
              <a:avLst/>
            </a:prstGeom>
          </p:spPr>
        </p:pic>
        <p:pic>
          <p:nvPicPr>
            <p:cNvPr id="2052" name="Picture 4" descr="지게차 플라스틱 팔레트 사용에 대한 친절한 팁 - 전시회 - 칭다오 화딩 산업 유한 공사">
              <a:extLst>
                <a:ext uri="{FF2B5EF4-FFF2-40B4-BE49-F238E27FC236}">
                  <a16:creationId xmlns:a16="http://schemas.microsoft.com/office/drawing/2014/main" id="{8916ED53-E1C9-D13F-7FFC-8F556A2CA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2" t="8231" r="8800" b="7978"/>
            <a:stretch/>
          </p:blipFill>
          <p:spPr bwMode="auto">
            <a:xfrm>
              <a:off x="9405990" y="4632759"/>
              <a:ext cx="2183259" cy="160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546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64EB6-4EDD-7E13-53B8-E05A7B61A693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시스템 구조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73BC9EA-8AE6-2566-BF7F-3E14CA183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21" y="911980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소프트웨어 흐름도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0F2AE-5B42-BCB1-D29F-7E9E0589F6E8}"/>
              </a:ext>
            </a:extLst>
          </p:cNvPr>
          <p:cNvSpPr txBox="1"/>
          <p:nvPr/>
        </p:nvSpPr>
        <p:spPr>
          <a:xfrm>
            <a:off x="5928189" y="1307886"/>
            <a:ext cx="6174770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구동 중 마이크로 프로세서의 동작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04D74D-7275-1248-172E-F1A7C009A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 t="20824" r="28126" b="38876"/>
          <a:stretch/>
        </p:blipFill>
        <p:spPr>
          <a:xfrm>
            <a:off x="5928189" y="1891464"/>
            <a:ext cx="2640458" cy="1854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E36299-75DD-72B0-324D-1CB58660766E}"/>
              </a:ext>
            </a:extLst>
          </p:cNvPr>
          <p:cNvSpPr txBox="1"/>
          <p:nvPr/>
        </p:nvSpPr>
        <p:spPr>
          <a:xfrm>
            <a:off x="7335748" y="2527443"/>
            <a:ext cx="883577" cy="54964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38C0C1-2D80-2579-3868-0C0EAF2A37D3}"/>
              </a:ext>
            </a:extLst>
          </p:cNvPr>
          <p:cNvSpPr txBox="1"/>
          <p:nvPr/>
        </p:nvSpPr>
        <p:spPr>
          <a:xfrm>
            <a:off x="7878566" y="3126919"/>
            <a:ext cx="340759" cy="30208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BD7BC98-F783-1C51-9545-9A83466F1995}"/>
              </a:ext>
            </a:extLst>
          </p:cNvPr>
          <p:cNvCxnSpPr>
            <a:stCxn id="12" idx="3"/>
          </p:cNvCxnSpPr>
          <p:nvPr/>
        </p:nvCxnSpPr>
        <p:spPr>
          <a:xfrm flipV="1">
            <a:off x="8219325" y="2794571"/>
            <a:ext cx="606176" cy="76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E2FEF6-86C4-6905-8927-7B366F07A8FF}"/>
              </a:ext>
            </a:extLst>
          </p:cNvPr>
          <p:cNvCxnSpPr>
            <a:cxnSpLocks/>
          </p:cNvCxnSpPr>
          <p:nvPr/>
        </p:nvCxnSpPr>
        <p:spPr>
          <a:xfrm>
            <a:off x="8053589" y="3429000"/>
            <a:ext cx="0" cy="14101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27790A-083D-B31F-7DA6-91102F17F7FD}"/>
              </a:ext>
            </a:extLst>
          </p:cNvPr>
          <p:cNvSpPr txBox="1"/>
          <p:nvPr/>
        </p:nvSpPr>
        <p:spPr>
          <a:xfrm>
            <a:off x="8844077" y="2545008"/>
            <a:ext cx="6174770" cy="18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 bit digital tube module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신발 넣기 모드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어느 신발장에 배정됐는지 표기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신발 빼기 모드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사용자가 선택한 신발장 표기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354EA-F742-A2CE-BA78-B82D4FC121F2}"/>
              </a:ext>
            </a:extLst>
          </p:cNvPr>
          <p:cNvSpPr txBox="1"/>
          <p:nvPr/>
        </p:nvSpPr>
        <p:spPr>
          <a:xfrm>
            <a:off x="7044387" y="4975820"/>
            <a:ext cx="6174770" cy="10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RGB LED module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로봇 구동 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위험 감지로 빨간색 발광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로봇 정지 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안전상 파란색 발광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9DB6A7-B3B5-D17D-76D2-7D6BFEB6E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10" y="1452588"/>
            <a:ext cx="5415164" cy="519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EC709-777F-F7E0-D736-390DB93B4BA0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시스템 구조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BC234D-D3A7-B6BA-96AF-637DE5DD753A}"/>
              </a:ext>
            </a:extLst>
          </p:cNvPr>
          <p:cNvGrpSpPr/>
          <p:nvPr/>
        </p:nvGrpSpPr>
        <p:grpSpPr>
          <a:xfrm>
            <a:off x="366521" y="911980"/>
            <a:ext cx="11397918" cy="2496194"/>
            <a:chOff x="366521" y="911980"/>
            <a:chExt cx="11397918" cy="2496194"/>
          </a:xfrm>
        </p:grpSpPr>
        <p:sp>
          <p:nvSpPr>
            <p:cNvPr id="4" name="AutoShape 2">
              <a:extLst>
                <a:ext uri="{FF2B5EF4-FFF2-40B4-BE49-F238E27FC236}">
                  <a16:creationId xmlns:a16="http://schemas.microsoft.com/office/drawing/2014/main" id="{082AB969-990B-C6C5-7FB4-BC80DCEA5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21" y="911980"/>
              <a:ext cx="3162936" cy="432048"/>
            </a:xfrm>
            <a:prstGeom prst="roundRect">
              <a:avLst/>
            </a:prstGeom>
            <a:solidFill>
              <a:srgbClr val="015B9A"/>
            </a:solidFill>
            <a:ln w="3175" cap="flat" cmpd="sng" algn="ctr">
              <a:noFill/>
              <a:prstDash val="solid"/>
            </a:ln>
            <a:effectLst>
              <a:outerShdw blurRad="381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18000" rIns="36000" bIns="36000" anchor="ctr"/>
            <a:lstStyle/>
            <a:p>
              <a:pPr algn="ctr"/>
              <a:r>
                <a:rPr lang="ko-KR" altLang="en-US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  <a:cs typeface="함초롬바탕" panose="02030604000101010101" pitchFamily="18" charset="-127"/>
                </a:rPr>
                <a:t>소프트웨어 구조도</a:t>
              </a:r>
              <a:endPara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83C168B-BB2C-0448-3766-84B8F18B658C}"/>
                </a:ext>
              </a:extLst>
            </p:cNvPr>
            <p:cNvGrpSpPr/>
            <p:nvPr/>
          </p:nvGrpSpPr>
          <p:grpSpPr>
            <a:xfrm>
              <a:off x="432308" y="1557240"/>
              <a:ext cx="11332131" cy="1850934"/>
              <a:chOff x="462313" y="1501473"/>
              <a:chExt cx="10646674" cy="155107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237A885-E0E7-A3DD-A6A5-8A9B5E9C3F7D}"/>
                  </a:ext>
                </a:extLst>
              </p:cNvPr>
              <p:cNvGrpSpPr/>
              <p:nvPr/>
            </p:nvGrpSpPr>
            <p:grpSpPr>
              <a:xfrm>
                <a:off x="570689" y="1576145"/>
                <a:ext cx="10454434" cy="1282864"/>
                <a:chOff x="570689" y="1576145"/>
                <a:chExt cx="10454434" cy="1282864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D53C04D-B5CC-66FC-D13F-2B8761321FDF}"/>
                    </a:ext>
                  </a:extLst>
                </p:cNvPr>
                <p:cNvSpPr/>
                <p:nvPr/>
              </p:nvSpPr>
              <p:spPr>
                <a:xfrm>
                  <a:off x="4591455" y="1963136"/>
                  <a:ext cx="2071992" cy="82685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로봇 구동 프로세스</a:t>
                  </a:r>
                  <a:endParaRPr lang="en-US" altLang="ko-KR" sz="16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: main system</a:t>
                  </a:r>
                  <a:endParaRPr lang="ko-KR" altLang="en-US" sz="16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87A3B9A-D63A-FF76-06B8-ED001C01D090}"/>
                    </a:ext>
                  </a:extLst>
                </p:cNvPr>
                <p:cNvSpPr/>
                <p:nvPr/>
              </p:nvSpPr>
              <p:spPr>
                <a:xfrm>
                  <a:off x="570689" y="1963136"/>
                  <a:ext cx="2071992" cy="82685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카메라 프로세스</a:t>
                  </a:r>
                  <a:endParaRPr lang="en-US" altLang="ko-KR" sz="16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: object detection</a:t>
                  </a:r>
                  <a:endParaRPr lang="ko-KR" altLang="en-US" sz="16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8FE919F-92EF-D509-E8C3-6FEBC48C57B9}"/>
                    </a:ext>
                  </a:extLst>
                </p:cNvPr>
                <p:cNvSpPr/>
                <p:nvPr/>
              </p:nvSpPr>
              <p:spPr>
                <a:xfrm>
                  <a:off x="8953131" y="1963136"/>
                  <a:ext cx="2071992" cy="82685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 err="1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아두이노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 프로세스</a:t>
                  </a:r>
                  <a:endParaRPr lang="en-US" altLang="ko-KR" sz="16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endParaRPr>
                </a:p>
              </p:txBody>
            </p: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AE1849B8-E25F-1B04-0E25-0C29DCBBCEE0}"/>
                    </a:ext>
                  </a:extLst>
                </p:cNvPr>
                <p:cNvCxnSpPr/>
                <p:nvPr/>
              </p:nvCxnSpPr>
              <p:spPr>
                <a:xfrm>
                  <a:off x="2752928" y="2169268"/>
                  <a:ext cx="16926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8A77DBE-7688-6081-8EE3-EF60143D6C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6170" y="2480553"/>
                  <a:ext cx="161154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2A57C6-ABDE-31C3-5D29-7C1DDB1F157B}"/>
                    </a:ext>
                  </a:extLst>
                </p:cNvPr>
                <p:cNvSpPr txBox="1"/>
                <p:nvPr/>
              </p:nvSpPr>
              <p:spPr>
                <a:xfrm>
                  <a:off x="2607051" y="1576145"/>
                  <a:ext cx="2040008" cy="5479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/>
                    <a:t>선택된 </a:t>
                  </a:r>
                  <a:r>
                    <a:rPr lang="en-US" altLang="ko-KR" sz="1300" dirty="0"/>
                    <a:t>mode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/>
                    <a:t>사용자 행동 완료 여부</a:t>
                  </a:r>
                  <a:endParaRPr lang="en-US" altLang="ko-KR" sz="1300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5FA2736-EB5E-8727-E039-97921B81B992}"/>
                    </a:ext>
                  </a:extLst>
                </p:cNvPr>
                <p:cNvSpPr txBox="1"/>
                <p:nvPr/>
              </p:nvSpPr>
              <p:spPr>
                <a:xfrm>
                  <a:off x="2648944" y="2562567"/>
                  <a:ext cx="1936246" cy="296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/>
                    <a:t>로봇 구동 완료 여부</a:t>
                  </a:r>
                  <a:endParaRPr lang="en-US" altLang="ko-KR" sz="1300" dirty="0"/>
                </a:p>
              </p:txBody>
            </p: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BDECE13A-3C52-4007-7D9C-6A92B7216B58}"/>
                    </a:ext>
                  </a:extLst>
                </p:cNvPr>
                <p:cNvCxnSpPr/>
                <p:nvPr/>
              </p:nvCxnSpPr>
              <p:spPr>
                <a:xfrm>
                  <a:off x="6924915" y="2376561"/>
                  <a:ext cx="16926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F5CD54D-025E-D349-6EEE-1AE14A6B267B}"/>
                    </a:ext>
                  </a:extLst>
                </p:cNvPr>
                <p:cNvSpPr txBox="1"/>
                <p:nvPr/>
              </p:nvSpPr>
              <p:spPr>
                <a:xfrm>
                  <a:off x="6849083" y="1676186"/>
                  <a:ext cx="1936246" cy="661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/>
                    <a:t>로봇 구동 여부</a:t>
                  </a:r>
                  <a:endParaRPr lang="en-US" altLang="ko-KR" sz="13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00" dirty="0"/>
                    <a:t>배정된 캐비닛의 인덱스</a:t>
                  </a:r>
                  <a:endParaRPr lang="en-US" altLang="ko-KR" sz="1300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F1C841-D88E-2095-4E01-C81CBC5FD79A}"/>
                  </a:ext>
                </a:extLst>
              </p:cNvPr>
              <p:cNvSpPr txBox="1"/>
              <p:nvPr/>
            </p:nvSpPr>
            <p:spPr>
              <a:xfrm>
                <a:off x="462313" y="1545578"/>
                <a:ext cx="6302871" cy="1506972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C0C4E-DAAF-DBB3-2142-FE5E3CB08204}"/>
                  </a:ext>
                </a:extLst>
              </p:cNvPr>
              <p:cNvSpPr txBox="1"/>
              <p:nvPr/>
            </p:nvSpPr>
            <p:spPr>
              <a:xfrm>
                <a:off x="4481208" y="1501473"/>
                <a:ext cx="6627779" cy="1506964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B2E5071-8CF6-6367-CCB3-FF1E1206CF39}"/>
              </a:ext>
            </a:extLst>
          </p:cNvPr>
          <p:cNvSpPr txBox="1"/>
          <p:nvPr/>
        </p:nvSpPr>
        <p:spPr>
          <a:xfrm>
            <a:off x="432308" y="3477423"/>
            <a:ext cx="67086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Publisher – Subscriber ROS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내부 통신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8A1AF-D432-5CCC-4D76-7ECD8FC7A01E}"/>
              </a:ext>
            </a:extLst>
          </p:cNvPr>
          <p:cNvSpPr txBox="1"/>
          <p:nvPr/>
        </p:nvSpPr>
        <p:spPr>
          <a:xfrm>
            <a:off x="4709949" y="3477422"/>
            <a:ext cx="70497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port</a:t>
            </a:r>
            <a:r>
              <a:rPr lang="ko-KR" altLang="en-US" sz="1500" dirty="0">
                <a:solidFill>
                  <a:schemeClr val="accent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활용한 직렬 통신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740728-C0FA-3043-946E-2B7FE45BE222}"/>
              </a:ext>
            </a:extLst>
          </p:cNvPr>
          <p:cNvSpPr txBox="1"/>
          <p:nvPr/>
        </p:nvSpPr>
        <p:spPr>
          <a:xfrm>
            <a:off x="432308" y="4007241"/>
            <a:ext cx="115062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예시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신발 넣기 모드 설정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100A56D-7295-D39C-E894-B7D5D14FBBB7}"/>
              </a:ext>
            </a:extLst>
          </p:cNvPr>
          <p:cNvGrpSpPr/>
          <p:nvPr/>
        </p:nvGrpSpPr>
        <p:grpSpPr>
          <a:xfrm>
            <a:off x="481163" y="4297886"/>
            <a:ext cx="11654613" cy="2268751"/>
            <a:chOff x="537387" y="4418752"/>
            <a:chExt cx="11654613" cy="226875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557FFD6-DBB3-243B-6C58-FF84F87C568A}"/>
                </a:ext>
              </a:extLst>
            </p:cNvPr>
            <p:cNvSpPr/>
            <p:nvPr/>
          </p:nvSpPr>
          <p:spPr>
            <a:xfrm>
              <a:off x="537387" y="4714040"/>
              <a:ext cx="1036896" cy="8626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로봇 구동 프로세스</a:t>
              </a:r>
            </a:p>
          </p:txBody>
        </p:sp>
        <p:pic>
          <p:nvPicPr>
            <p:cNvPr id="25" name="Picture 6" descr="차세대 산업용 로봇, 협동 로봇의 부상 : 네이버 블로그">
              <a:extLst>
                <a:ext uri="{FF2B5EF4-FFF2-40B4-BE49-F238E27FC236}">
                  <a16:creationId xmlns:a16="http://schemas.microsoft.com/office/drawing/2014/main" id="{6A1EC598-9C06-57E7-B992-CF026166E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603" y="4418752"/>
              <a:ext cx="1395794" cy="1395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11B02EA-B893-1870-ACB5-D5C80B0585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6881" y="5116649"/>
              <a:ext cx="11135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4BC571-5B53-6319-8255-669102AE3150}"/>
                </a:ext>
              </a:extLst>
            </p:cNvPr>
            <p:cNvSpPr txBox="1"/>
            <p:nvPr/>
          </p:nvSpPr>
          <p:spPr>
            <a:xfrm>
              <a:off x="2820041" y="5741538"/>
              <a:ext cx="1822917" cy="94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빈 신발장 확인</a:t>
              </a:r>
              <a:endPara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해당칸</a:t>
              </a: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plate </a:t>
              </a: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꺼내기</a:t>
              </a:r>
              <a:endPara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사용자에게 </a:t>
              </a:r>
              <a:r>
                <a:rPr lang="ko-KR" altLang="en-US" sz="13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가져다주기</a:t>
              </a:r>
              <a:endPara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ADE6740-16BE-C223-42BA-F3436B11B6B1}"/>
                </a:ext>
              </a:extLst>
            </p:cNvPr>
            <p:cNvCxnSpPr>
              <a:cxnSpLocks/>
            </p:cNvCxnSpPr>
            <p:nvPr/>
          </p:nvCxnSpPr>
          <p:spPr>
            <a:xfrm>
              <a:off x="4354119" y="5143892"/>
              <a:ext cx="1328370" cy="9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508A04-9A29-2B5B-4A98-014A60C5629A}"/>
                </a:ext>
              </a:extLst>
            </p:cNvPr>
            <p:cNvSpPr/>
            <p:nvPr/>
          </p:nvSpPr>
          <p:spPr>
            <a:xfrm>
              <a:off x="5995789" y="4700652"/>
              <a:ext cx="1036896" cy="8626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카메라</a:t>
              </a:r>
              <a:endPara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프로세스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AAF77D-24E6-B301-B11D-5F58D37972FB}"/>
                </a:ext>
              </a:extLst>
            </p:cNvPr>
            <p:cNvSpPr txBox="1"/>
            <p:nvPr/>
          </p:nvSpPr>
          <p:spPr>
            <a:xfrm>
              <a:off x="5237829" y="5706182"/>
              <a:ext cx="2552816" cy="94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로봇 구동 완료 여부를 수신</a:t>
              </a:r>
              <a:endPara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3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완료시</a:t>
              </a: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그때부터 신발 인지 시작</a:t>
              </a:r>
              <a:endPara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잘못된 인식을 방지하기 위함</a:t>
              </a: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endPara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AF8B89-1634-EC8E-4F64-4A148DD145CD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24" y="5145389"/>
              <a:ext cx="14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EF01FFE-B68C-0B4F-7A7D-E60E12E307CB}"/>
                </a:ext>
              </a:extLst>
            </p:cNvPr>
            <p:cNvSpPr/>
            <p:nvPr/>
          </p:nvSpPr>
          <p:spPr>
            <a:xfrm>
              <a:off x="9600929" y="4700652"/>
              <a:ext cx="1036896" cy="8626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로봇 구동</a:t>
              </a:r>
              <a:endParaRPr lang="en-US" altLang="ko-KR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프로세스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59A721-8E83-B5E8-B502-EB7297502A28}"/>
                </a:ext>
              </a:extLst>
            </p:cNvPr>
            <p:cNvSpPr txBox="1"/>
            <p:nvPr/>
          </p:nvSpPr>
          <p:spPr>
            <a:xfrm>
              <a:off x="7855913" y="5737504"/>
              <a:ext cx="4336087" cy="64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사용자가 신발 올리기를 완료했는지에 대한 </a:t>
              </a: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flag</a:t>
              </a: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를 수신 </a:t>
              </a: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&amp; </a:t>
              </a: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대기</a:t>
              </a:r>
              <a:endPara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완료시</a:t>
              </a: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다시 신발장에 신발 넣기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76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63F327-66F1-CD69-BD20-12D35EB842E7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카메라 인식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B6D328E-1757-E6C0-6E16-BE25709D5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21" y="911980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객체 인식 과정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9A0B2-C0A0-261B-009D-36A58A9649D4}"/>
              </a:ext>
            </a:extLst>
          </p:cNvPr>
          <p:cNvSpPr txBox="1"/>
          <p:nvPr/>
        </p:nvSpPr>
        <p:spPr>
          <a:xfrm>
            <a:off x="366521" y="1500027"/>
            <a:ext cx="11623421" cy="168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YOLO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V5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기반 객체 인식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Training data : 147 images of shoes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opencv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inverse perspective mapping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통한 카메라 프레임 시야 변경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: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위에서 내려다보는 듯한 시야로 변경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0B8BE7-2423-018A-8F98-73CFE6AF6F0C}"/>
              </a:ext>
            </a:extLst>
          </p:cNvPr>
          <p:cNvGrpSpPr/>
          <p:nvPr/>
        </p:nvGrpSpPr>
        <p:grpSpPr>
          <a:xfrm>
            <a:off x="728287" y="3345784"/>
            <a:ext cx="6782121" cy="2676687"/>
            <a:chOff x="366522" y="3211411"/>
            <a:chExt cx="8559183" cy="32202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617CF2-505F-FA7C-3CF5-53314E66F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22" y="3211411"/>
              <a:ext cx="4275766" cy="32202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F6ED86-D953-B200-A13E-A632CBCE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2289" y="3211411"/>
              <a:ext cx="4283416" cy="32202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5925BB-0157-9E58-B67F-F17155A25D05}"/>
              </a:ext>
            </a:extLst>
          </p:cNvPr>
          <p:cNvSpPr txBox="1"/>
          <p:nvPr/>
        </p:nvSpPr>
        <p:spPr>
          <a:xfrm>
            <a:off x="729465" y="6123398"/>
            <a:ext cx="104352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inverse perspective mapping</a:t>
            </a:r>
            <a:r>
              <a: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적용된 프레임 </a:t>
            </a:r>
            <a:r>
              <a: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lang="ko-KR" altLang="en-US" sz="13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96DD9D-A9A6-7351-7718-B8E14BF8D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"/>
          <a:stretch/>
        </p:blipFill>
        <p:spPr>
          <a:xfrm>
            <a:off x="7510408" y="3345784"/>
            <a:ext cx="3644008" cy="26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4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53991C6-CDB1-CBBA-6288-FD3A7B927E96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로봇 구동</a:t>
            </a:r>
          </a:p>
        </p:txBody>
      </p:sp>
      <p:sp>
        <p:nvSpPr>
          <p:cNvPr id="37" name="AutoShape 2">
            <a:extLst>
              <a:ext uri="{FF2B5EF4-FFF2-40B4-BE49-F238E27FC236}">
                <a16:creationId xmlns:a16="http://schemas.microsoft.com/office/drawing/2014/main" id="{858ECF7C-27BF-463E-3DA8-EAB2448B6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21" y="911980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로봇 구동 과정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B7B8DF-D273-69E2-F1B2-F74F3644B762}"/>
              </a:ext>
            </a:extLst>
          </p:cNvPr>
          <p:cNvSpPr txBox="1"/>
          <p:nvPr/>
        </p:nvSpPr>
        <p:spPr>
          <a:xfrm>
            <a:off x="366521" y="1500027"/>
            <a:ext cx="11623421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절대 좌표 및 상대 좌표의 경로 설정에 대한 불안정성으로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joint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명령을 주는 것으로 결정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경로 계획에 필요한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joint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명령을 저장하고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순차적으로 로봇에 인가하도록 시스템을 구성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예시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C75C2F2-765C-26DC-A7E8-7ABCE6F5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5" y="2846206"/>
            <a:ext cx="6824615" cy="39132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89532B5-CAC4-97B0-5B65-56E78163D4E9}"/>
              </a:ext>
            </a:extLst>
          </p:cNvPr>
          <p:cNvSpPr txBox="1"/>
          <p:nvPr/>
        </p:nvSpPr>
        <p:spPr>
          <a:xfrm>
            <a:off x="716615" y="2846207"/>
            <a:ext cx="6824614" cy="1335376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F30DE4-732F-E7B5-EC9A-9EB1999B9CFA}"/>
              </a:ext>
            </a:extLst>
          </p:cNvPr>
          <p:cNvSpPr txBox="1"/>
          <p:nvPr/>
        </p:nvSpPr>
        <p:spPr>
          <a:xfrm>
            <a:off x="8979869" y="3270859"/>
            <a:ext cx="6174770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경로계획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174945-4DFB-B930-5632-461EE9662233}"/>
              </a:ext>
            </a:extLst>
          </p:cNvPr>
          <p:cNvSpPr txBox="1"/>
          <p:nvPr/>
        </p:nvSpPr>
        <p:spPr>
          <a:xfrm>
            <a:off x="7631726" y="4556784"/>
            <a:ext cx="4111635" cy="384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각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joint 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명령의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deg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값을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radian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으로 단위 변환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3A8B66-40CE-1B80-CD58-EEA598E81225}"/>
              </a:ext>
            </a:extLst>
          </p:cNvPr>
          <p:cNvSpPr txBox="1"/>
          <p:nvPr/>
        </p:nvSpPr>
        <p:spPr>
          <a:xfrm>
            <a:off x="7811947" y="5889207"/>
            <a:ext cx="3751191" cy="384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변환된 값 기반으로 로봇에 실제 명령을 인가</a:t>
            </a:r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FDC2C3-CAA2-8D88-C660-FBC0C42DB9AA}"/>
              </a:ext>
            </a:extLst>
          </p:cNvPr>
          <p:cNvSpPr txBox="1"/>
          <p:nvPr/>
        </p:nvSpPr>
        <p:spPr>
          <a:xfrm>
            <a:off x="716614" y="5316770"/>
            <a:ext cx="6824614" cy="1483738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2EFBE9-72AA-1CD4-E6BB-E5BE8BC77B06}"/>
              </a:ext>
            </a:extLst>
          </p:cNvPr>
          <p:cNvSpPr txBox="1"/>
          <p:nvPr/>
        </p:nvSpPr>
        <p:spPr>
          <a:xfrm>
            <a:off x="716614" y="4210694"/>
            <a:ext cx="6824614" cy="1034157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8" name="화살표: 갈매기형 수장 57">
            <a:extLst>
              <a:ext uri="{FF2B5EF4-FFF2-40B4-BE49-F238E27FC236}">
                <a16:creationId xmlns:a16="http://schemas.microsoft.com/office/drawing/2014/main" id="{472F89A7-5EC9-FE03-C08B-C1757301B909}"/>
              </a:ext>
            </a:extLst>
          </p:cNvPr>
          <p:cNvSpPr/>
          <p:nvPr/>
        </p:nvSpPr>
        <p:spPr>
          <a:xfrm rot="5400000">
            <a:off x="9212887" y="3635101"/>
            <a:ext cx="545293" cy="1011329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C6416880-F8C2-271F-B6C5-96534C7E8A17}"/>
              </a:ext>
            </a:extLst>
          </p:cNvPr>
          <p:cNvSpPr/>
          <p:nvPr/>
        </p:nvSpPr>
        <p:spPr>
          <a:xfrm rot="5400000">
            <a:off x="9212887" y="4985372"/>
            <a:ext cx="545293" cy="1011329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E3BFFD-604C-A57C-E451-455AC38A0A8A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로봇 구동 개선점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2B45CF9-2A99-E278-EF37-084D6F38A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81" y="983899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기존 구동방식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FDB1FE-3E6F-F8D2-2BCC-05482E67BB06}"/>
              </a:ext>
            </a:extLst>
          </p:cNvPr>
          <p:cNvCxnSpPr>
            <a:cxnSpLocks/>
          </p:cNvCxnSpPr>
          <p:nvPr/>
        </p:nvCxnSpPr>
        <p:spPr>
          <a:xfrm>
            <a:off x="5794624" y="983899"/>
            <a:ext cx="0" cy="577921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>
            <a:extLst>
              <a:ext uri="{FF2B5EF4-FFF2-40B4-BE49-F238E27FC236}">
                <a16:creationId xmlns:a16="http://schemas.microsoft.com/office/drawing/2014/main" id="{F7E3815B-1C7D-FCF2-486B-753BB1D4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313" y="983899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ko-KR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변경 구동방식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F666F4-3B5C-1A06-0826-49F29F8D5E59}"/>
              </a:ext>
            </a:extLst>
          </p:cNvPr>
          <p:cNvGrpSpPr/>
          <p:nvPr/>
        </p:nvGrpSpPr>
        <p:grpSpPr>
          <a:xfrm>
            <a:off x="1375819" y="2823687"/>
            <a:ext cx="3234852" cy="3508784"/>
            <a:chOff x="1222629" y="3059372"/>
            <a:chExt cx="3234852" cy="350878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F861EF-4E17-E23D-75E9-DE5D63D9F512}"/>
                </a:ext>
              </a:extLst>
            </p:cNvPr>
            <p:cNvSpPr/>
            <p:nvPr/>
          </p:nvSpPr>
          <p:spPr>
            <a:xfrm>
              <a:off x="1222629" y="3059372"/>
              <a:ext cx="3234852" cy="6043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로봇  명령 인가</a:t>
              </a:r>
            </a:p>
          </p:txBody>
        </p:sp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0197B089-FFE8-9E4B-105C-F7702F9C7775}"/>
                </a:ext>
              </a:extLst>
            </p:cNvPr>
            <p:cNvSpPr/>
            <p:nvPr/>
          </p:nvSpPr>
          <p:spPr>
            <a:xfrm rot="5400000">
              <a:off x="2584049" y="3589896"/>
              <a:ext cx="451869" cy="870393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68B163-4559-2E49-BE1D-0F6AA4C032DF}"/>
                </a:ext>
              </a:extLst>
            </p:cNvPr>
            <p:cNvSpPr/>
            <p:nvPr/>
          </p:nvSpPr>
          <p:spPr>
            <a:xfrm>
              <a:off x="1222629" y="4386417"/>
              <a:ext cx="3234852" cy="7397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RVIZ</a:t>
              </a: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도 똑같이 행동 </a:t>
              </a: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update</a:t>
              </a:r>
              <a:endParaRPr lang="ko-KR" altLang="en-US" sz="15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0B0F03BA-84ED-103A-097B-A2A5A3EF3545}"/>
                </a:ext>
              </a:extLst>
            </p:cNvPr>
            <p:cNvSpPr/>
            <p:nvPr/>
          </p:nvSpPr>
          <p:spPr>
            <a:xfrm rot="5400000">
              <a:off x="2584049" y="5042107"/>
              <a:ext cx="451869" cy="870393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733DCB1-F6B7-8FB4-3CFE-300CE2AEB6EE}"/>
                </a:ext>
              </a:extLst>
            </p:cNvPr>
            <p:cNvSpPr/>
            <p:nvPr/>
          </p:nvSpPr>
          <p:spPr>
            <a:xfrm>
              <a:off x="1222629" y="5828367"/>
              <a:ext cx="3234852" cy="7397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현재 </a:t>
              </a: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state</a:t>
              </a: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와 </a:t>
              </a: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RVIZ </a:t>
              </a: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상의 </a:t>
              </a: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state</a:t>
              </a: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비교</a:t>
              </a:r>
              <a:endParaRPr lang="en-US" altLang="ko-KR" sz="15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- </a:t>
              </a: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오차 </a:t>
              </a: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 </a:t>
              </a: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허용오차 라면 다음 명령 인가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4C64131-461C-33F0-4556-F6354B269A54}"/>
              </a:ext>
            </a:extLst>
          </p:cNvPr>
          <p:cNvGrpSpPr/>
          <p:nvPr/>
        </p:nvGrpSpPr>
        <p:grpSpPr>
          <a:xfrm>
            <a:off x="7111219" y="2823687"/>
            <a:ext cx="3234852" cy="3508784"/>
            <a:chOff x="7008478" y="1732328"/>
            <a:chExt cx="3234852" cy="350878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E57C6B-62FE-8041-30F5-1085A951E517}"/>
                </a:ext>
              </a:extLst>
            </p:cNvPr>
            <p:cNvSpPr/>
            <p:nvPr/>
          </p:nvSpPr>
          <p:spPr>
            <a:xfrm>
              <a:off x="7008478" y="1732328"/>
              <a:ext cx="3234852" cy="6043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로봇  명령 인가</a:t>
              </a:r>
            </a:p>
          </p:txBody>
        </p:sp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754A812F-C43F-3ADB-551F-C16562DA6050}"/>
                </a:ext>
              </a:extLst>
            </p:cNvPr>
            <p:cNvSpPr/>
            <p:nvPr/>
          </p:nvSpPr>
          <p:spPr>
            <a:xfrm rot="5400000">
              <a:off x="8369898" y="2262852"/>
              <a:ext cx="451869" cy="870393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6CADAB-9583-E0DB-0CB6-9FCFE69985AF}"/>
                </a:ext>
              </a:extLst>
            </p:cNvPr>
            <p:cNvSpPr/>
            <p:nvPr/>
          </p:nvSpPr>
          <p:spPr>
            <a:xfrm>
              <a:off x="7008478" y="3059373"/>
              <a:ext cx="3234852" cy="7397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해당 명령의 완료 여부를 </a:t>
              </a:r>
              <a:endParaRPr lang="en-US" altLang="ko-KR" sz="15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자체적으로</a:t>
              </a: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</a:t>
              </a: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판단</a:t>
              </a: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DB3EEED2-2312-3BED-B8AB-9B9269120B1D}"/>
                </a:ext>
              </a:extLst>
            </p:cNvPr>
            <p:cNvSpPr/>
            <p:nvPr/>
          </p:nvSpPr>
          <p:spPr>
            <a:xfrm rot="5400000">
              <a:off x="8369898" y="3715063"/>
              <a:ext cx="451869" cy="870393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2C2086-623C-8C2A-E4C2-709FFE557920}"/>
                </a:ext>
              </a:extLst>
            </p:cNvPr>
            <p:cNvSpPr/>
            <p:nvPr/>
          </p:nvSpPr>
          <p:spPr>
            <a:xfrm>
              <a:off x="7008478" y="4501323"/>
              <a:ext cx="3234852" cy="7397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완료됐다고 판단하면</a:t>
              </a: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, </a:t>
              </a: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다음 명령 인가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C7FD21-777C-0E63-E4BB-0EEBB0B9550A}"/>
              </a:ext>
            </a:extLst>
          </p:cNvPr>
          <p:cNvSpPr txBox="1"/>
          <p:nvPr/>
        </p:nvSpPr>
        <p:spPr>
          <a:xfrm>
            <a:off x="263781" y="1415947"/>
            <a:ext cx="5380155" cy="110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RVIZ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update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까지 너무 오랜 시간이 걸림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다음 명령 인가까지 너무 오래 걸리는 문제가 존재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256F0-63BA-906D-9CC7-8C457A770E10}"/>
              </a:ext>
            </a:extLst>
          </p:cNvPr>
          <p:cNvSpPr txBox="1"/>
          <p:nvPr/>
        </p:nvSpPr>
        <p:spPr>
          <a:xfrm>
            <a:off x="5945313" y="1415947"/>
            <a:ext cx="6116548" cy="1101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순차적 명령 인가는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빨라짐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ROS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구동 시간이 길어질수록 느려지는 문제는 여전히 존재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418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6mI3UciUuZyJerjjg5h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11765</TotalTime>
  <Words>548</Words>
  <Application>Microsoft Office PowerPoint</Application>
  <PresentationFormat>와이드스크린</PresentationFormat>
  <Paragraphs>139</Paragraphs>
  <Slides>13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Cambria Math</vt:lpstr>
      <vt:lpstr>현대하모니 M</vt:lpstr>
      <vt:lpstr>맑은 고딕</vt:lpstr>
      <vt:lpstr>현대하모니 L</vt:lpstr>
      <vt:lpstr>현대하모니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송태웅</dc:creator>
  <cp:lastModifiedBy>hanmu0917@naver.com</cp:lastModifiedBy>
  <cp:revision>733</cp:revision>
  <dcterms:created xsi:type="dcterms:W3CDTF">2023-02-24T09:29:18Z</dcterms:created>
  <dcterms:modified xsi:type="dcterms:W3CDTF">2023-06-13T10:37:49Z</dcterms:modified>
</cp:coreProperties>
</file>